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Nunito"/>
      <p:regular r:id="rId16"/>
      <p:bold r:id="rId17"/>
      <p:italic r:id="rId18"/>
      <p:boldItalic r:id="rId19"/>
    </p:embeddedFont>
    <p:embeddedFont>
      <p:font typeface="Maven Pro"/>
      <p:regular r:id="rId20"/>
      <p:bold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avenPro-regular.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MavenPro-bold.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Nunito-bold.fntdata"/><Relationship Id="rId16" Type="http://schemas.openxmlformats.org/officeDocument/2006/relationships/font" Target="fonts/Nunito-regular.fntdata"/><Relationship Id="rId5" Type="http://schemas.openxmlformats.org/officeDocument/2006/relationships/notesMaster" Target="notesMasters/notesMaster1.xml"/><Relationship Id="rId19" Type="http://schemas.openxmlformats.org/officeDocument/2006/relationships/font" Target="fonts/Nunito-boldItalic.fntdata"/><Relationship Id="rId6" Type="http://schemas.openxmlformats.org/officeDocument/2006/relationships/slide" Target="slides/slide1.xml"/><Relationship Id="rId18" Type="http://schemas.openxmlformats.org/officeDocument/2006/relationships/font" Target="fonts/Nunito-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898c99d7f4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898c99d7f4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898c99d7f4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898c99d7f4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898c99d7f4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898c99d7f4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PLU = Price Lookup Code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898c99d7f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898c99d7f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898c99d7f4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898c99d7f4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898c99d7f4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898c99d7f4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898c99d7f4_3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898c99d7f4_3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898c99d7f4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898c99d7f4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89a6754a4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89a6754a4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pic>
        <p:nvPicPr>
          <p:cNvPr id="277" name="Google Shape;277;p13"/>
          <p:cNvPicPr preferRelativeResize="0"/>
          <p:nvPr/>
        </p:nvPicPr>
        <p:blipFill>
          <a:blip r:embed="rId3">
            <a:alphaModFix/>
          </a:blip>
          <a:stretch>
            <a:fillRect/>
          </a:stretch>
        </p:blipFill>
        <p:spPr>
          <a:xfrm>
            <a:off x="0" y="0"/>
            <a:ext cx="9144000" cy="5143500"/>
          </a:xfrm>
          <a:prstGeom prst="rect">
            <a:avLst/>
          </a:prstGeom>
          <a:noFill/>
          <a:ln>
            <a:noFill/>
          </a:ln>
        </p:spPr>
      </p:pic>
      <p:sp>
        <p:nvSpPr>
          <p:cNvPr id="278" name="Google Shape;278;p13"/>
          <p:cNvSpPr txBox="1"/>
          <p:nvPr>
            <p:ph type="ctrTitle"/>
          </p:nvPr>
        </p:nvSpPr>
        <p:spPr>
          <a:xfrm>
            <a:off x="1064550" y="1244025"/>
            <a:ext cx="7014900" cy="187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700"/>
              <a:t>Measuring Avocado Prices Across Time, Type, &amp; Region</a:t>
            </a:r>
            <a:endParaRPr sz="3700"/>
          </a:p>
        </p:txBody>
      </p:sp>
      <p:sp>
        <p:nvSpPr>
          <p:cNvPr id="279" name="Google Shape;279;p13"/>
          <p:cNvSpPr txBox="1"/>
          <p:nvPr>
            <p:ph idx="1" type="subTitle"/>
          </p:nvPr>
        </p:nvSpPr>
        <p:spPr>
          <a:xfrm>
            <a:off x="2444250" y="3116925"/>
            <a:ext cx="4255500" cy="69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700">
                <a:solidFill>
                  <a:srgbClr val="000000"/>
                </a:solidFill>
              </a:rPr>
              <a:t>By: Aaron Lumpkin, Pravitha Pratheep, Amanda Young</a:t>
            </a:r>
            <a:endParaRPr b="1" sz="1700">
              <a:solidFill>
                <a:srgbClr val="000000"/>
              </a:solidFill>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22"/>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Recommendations</a:t>
            </a:r>
            <a:endParaRPr/>
          </a:p>
        </p:txBody>
      </p:sp>
      <p:sp>
        <p:nvSpPr>
          <p:cNvPr id="334" name="Google Shape;334;p22"/>
          <p:cNvSpPr txBox="1"/>
          <p:nvPr>
            <p:ph idx="1" type="body"/>
          </p:nvPr>
        </p:nvSpPr>
        <p:spPr>
          <a:xfrm>
            <a:off x="1303800" y="1609050"/>
            <a:ext cx="7030500" cy="298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Avocado farmers and growers must consider their region in the world, and the volume potential of their land/area to help decide which sector of the avocado market to capitalize on.</a:t>
            </a:r>
            <a:endParaRPr sz="1200"/>
          </a:p>
          <a:p>
            <a:pPr indent="-304800" lvl="0" marL="457200" rtl="0" algn="l">
              <a:spcBef>
                <a:spcPts val="1600"/>
              </a:spcBef>
              <a:spcAft>
                <a:spcPts val="0"/>
              </a:spcAft>
              <a:buSzPts val="1200"/>
              <a:buChar char="-"/>
            </a:pPr>
            <a:r>
              <a:rPr lang="en" sz="1200"/>
              <a:t>Organic Avocados: </a:t>
            </a:r>
            <a:endParaRPr sz="1200"/>
          </a:p>
          <a:p>
            <a:pPr indent="-304800" lvl="1" marL="914400" rtl="0" algn="l">
              <a:spcBef>
                <a:spcPts val="0"/>
              </a:spcBef>
              <a:spcAft>
                <a:spcPts val="0"/>
              </a:spcAft>
              <a:buSzPts val="1200"/>
              <a:buChar char="-"/>
            </a:pPr>
            <a:r>
              <a:rPr lang="en" sz="1200"/>
              <a:t>Small farming capacity and low output volume (compared to conventional)</a:t>
            </a:r>
            <a:endParaRPr sz="1200"/>
          </a:p>
          <a:p>
            <a:pPr indent="-304800" lvl="1" marL="914400" rtl="0" algn="l">
              <a:spcBef>
                <a:spcPts val="0"/>
              </a:spcBef>
              <a:spcAft>
                <a:spcPts val="0"/>
              </a:spcAft>
              <a:buSzPts val="1200"/>
              <a:buChar char="-"/>
            </a:pPr>
            <a:r>
              <a:rPr lang="en" sz="1200"/>
              <a:t>Greater profit potential (Higher sale price, balanced with slightly higher operational cost)</a:t>
            </a:r>
            <a:endParaRPr sz="1200"/>
          </a:p>
          <a:p>
            <a:pPr indent="-304800" lvl="0" marL="457200" rtl="0" algn="l">
              <a:spcBef>
                <a:spcPts val="0"/>
              </a:spcBef>
              <a:spcAft>
                <a:spcPts val="0"/>
              </a:spcAft>
              <a:buSzPts val="1200"/>
              <a:buChar char="-"/>
            </a:pPr>
            <a:r>
              <a:rPr lang="en" sz="1200"/>
              <a:t>Conventional Avocados</a:t>
            </a:r>
            <a:endParaRPr sz="1200"/>
          </a:p>
          <a:p>
            <a:pPr indent="-304800" lvl="1" marL="914400" rtl="0" algn="l">
              <a:spcBef>
                <a:spcPts val="0"/>
              </a:spcBef>
              <a:spcAft>
                <a:spcPts val="0"/>
              </a:spcAft>
              <a:buSzPts val="1200"/>
              <a:buChar char="-"/>
            </a:pPr>
            <a:r>
              <a:rPr lang="en" sz="1200"/>
              <a:t>A steady, majority portion of the avocado market</a:t>
            </a:r>
            <a:endParaRPr sz="1200"/>
          </a:p>
          <a:p>
            <a:pPr indent="-304800" lvl="1" marL="914400" rtl="0" algn="l">
              <a:spcBef>
                <a:spcPts val="0"/>
              </a:spcBef>
              <a:spcAft>
                <a:spcPts val="0"/>
              </a:spcAft>
              <a:buSzPts val="1200"/>
              <a:buChar char="-"/>
            </a:pPr>
            <a:r>
              <a:rPr lang="en" sz="1200"/>
              <a:t>Large farming capacity and high output volume</a:t>
            </a:r>
            <a:endParaRPr sz="1200"/>
          </a:p>
          <a:p>
            <a:pPr indent="-304800" lvl="1" marL="914400" rtl="0" algn="l">
              <a:spcBef>
                <a:spcPts val="0"/>
              </a:spcBef>
              <a:spcAft>
                <a:spcPts val="0"/>
              </a:spcAft>
              <a:buSzPts val="1200"/>
              <a:buChar char="-"/>
            </a:pPr>
            <a:r>
              <a:rPr lang="en" sz="1200"/>
              <a:t>Steady, reliable profit potential (Lower sales price with slightly lower operational cost)</a:t>
            </a:r>
            <a:endParaRPr sz="1200"/>
          </a:p>
          <a:p>
            <a:pPr indent="0" lvl="0" marL="0" rtl="0" algn="l">
              <a:spcBef>
                <a:spcPts val="1600"/>
              </a:spcBef>
              <a:spcAft>
                <a:spcPts val="0"/>
              </a:spcAft>
              <a:buNone/>
            </a:pPr>
            <a:r>
              <a:rPr lang="en" sz="1200"/>
              <a:t>Farmers and growers can capitalize of analysis of regional consumption of avocados, indicating that coastal cities make up the largest consumer markets for avocados.</a:t>
            </a:r>
            <a:endParaRPr sz="1200"/>
          </a:p>
          <a:p>
            <a:pPr indent="0" lvl="0" marL="0" rtl="0" algn="l">
              <a:spcBef>
                <a:spcPts val="16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1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Business Understanding</a:t>
            </a:r>
            <a:endParaRPr>
              <a:solidFill>
                <a:srgbClr val="000000"/>
              </a:solidFill>
            </a:endParaRPr>
          </a:p>
        </p:txBody>
      </p:sp>
      <p:sp>
        <p:nvSpPr>
          <p:cNvPr id="285" name="Google Shape;285;p14"/>
          <p:cNvSpPr txBox="1"/>
          <p:nvPr>
            <p:ph idx="1" type="body"/>
          </p:nvPr>
        </p:nvSpPr>
        <p:spPr>
          <a:xfrm>
            <a:off x="1303800" y="1351325"/>
            <a:ext cx="7030500" cy="35457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00000"/>
              </a:buClr>
              <a:buSzPts val="1200"/>
              <a:buChar char="●"/>
            </a:pPr>
            <a:r>
              <a:rPr lang="en" sz="1200">
                <a:solidFill>
                  <a:srgbClr val="000000"/>
                </a:solidFill>
              </a:rPr>
              <a:t>Predicting and analyzing avocado sales across time and across different geographical regions within the U.S. </a:t>
            </a:r>
            <a:endParaRPr sz="1200">
              <a:solidFill>
                <a:srgbClr val="000000"/>
              </a:solidFill>
            </a:endParaRPr>
          </a:p>
          <a:p>
            <a:pPr indent="0" lvl="0" marL="0" rtl="0" algn="l">
              <a:spcBef>
                <a:spcPts val="1600"/>
              </a:spcBef>
              <a:spcAft>
                <a:spcPts val="0"/>
              </a:spcAft>
              <a:buNone/>
            </a:pPr>
            <a:r>
              <a:rPr b="1" lang="en" sz="1200">
                <a:solidFill>
                  <a:srgbClr val="000000"/>
                </a:solidFill>
              </a:rPr>
              <a:t>MOTIVATION: </a:t>
            </a:r>
            <a:endParaRPr b="1" sz="1200">
              <a:solidFill>
                <a:srgbClr val="000000"/>
              </a:solidFill>
            </a:endParaRPr>
          </a:p>
          <a:p>
            <a:pPr indent="-304800" lvl="0" marL="457200" rtl="0" algn="l">
              <a:spcBef>
                <a:spcPts val="1600"/>
              </a:spcBef>
              <a:spcAft>
                <a:spcPts val="0"/>
              </a:spcAft>
              <a:buClr>
                <a:srgbClr val="000000"/>
              </a:buClr>
              <a:buSzPts val="1200"/>
              <a:buChar char="●"/>
            </a:pPr>
            <a:r>
              <a:rPr b="1" lang="en" sz="1200">
                <a:solidFill>
                  <a:srgbClr val="000000"/>
                </a:solidFill>
              </a:rPr>
              <a:t>Our goal is to help producers and farmers understand the profit potential of avocados depending on the growth method (conventional or organic) and to understand the market growth/potential for each type. </a:t>
            </a:r>
            <a:endParaRPr b="1" sz="1200">
              <a:solidFill>
                <a:srgbClr val="000000"/>
              </a:solidFill>
            </a:endParaRPr>
          </a:p>
          <a:p>
            <a:pPr indent="-304800" lvl="0" marL="457200" rtl="0" algn="l">
              <a:spcBef>
                <a:spcPts val="0"/>
              </a:spcBef>
              <a:spcAft>
                <a:spcPts val="0"/>
              </a:spcAft>
              <a:buClr>
                <a:srgbClr val="000000"/>
              </a:buClr>
              <a:buSzPts val="1200"/>
              <a:buChar char="●"/>
            </a:pPr>
            <a:r>
              <a:rPr b="1" lang="en" sz="1200">
                <a:solidFill>
                  <a:srgbClr val="000000"/>
                </a:solidFill>
              </a:rPr>
              <a:t>Through use of Rapidminer and Tableau visualizations we hope to reveal how…</a:t>
            </a:r>
            <a:endParaRPr b="1" sz="1200">
              <a:solidFill>
                <a:srgbClr val="000000"/>
              </a:solidFill>
            </a:endParaRPr>
          </a:p>
          <a:p>
            <a:pPr indent="-292100" lvl="1" marL="914400" rtl="0" algn="l">
              <a:spcBef>
                <a:spcPts val="0"/>
              </a:spcBef>
              <a:spcAft>
                <a:spcPts val="0"/>
              </a:spcAft>
              <a:buClr>
                <a:srgbClr val="000000"/>
              </a:buClr>
              <a:buSzPts val="1000"/>
              <a:buChar char="○"/>
            </a:pPr>
            <a:r>
              <a:rPr b="1" lang="en" sz="1000">
                <a:solidFill>
                  <a:srgbClr val="000000"/>
                </a:solidFill>
              </a:rPr>
              <a:t>Average prices of avocados have varied based on growing region/time of year/type</a:t>
            </a:r>
            <a:endParaRPr b="1" sz="1000">
              <a:solidFill>
                <a:srgbClr val="000000"/>
              </a:solidFill>
            </a:endParaRPr>
          </a:p>
          <a:p>
            <a:pPr indent="-292100" lvl="1" marL="914400" rtl="0" algn="l">
              <a:spcBef>
                <a:spcPts val="0"/>
              </a:spcBef>
              <a:spcAft>
                <a:spcPts val="0"/>
              </a:spcAft>
              <a:buClr>
                <a:srgbClr val="000000"/>
              </a:buClr>
              <a:buSzPts val="1000"/>
              <a:buChar char="○"/>
            </a:pPr>
            <a:r>
              <a:rPr b="1" lang="en" sz="1000">
                <a:solidFill>
                  <a:srgbClr val="000000"/>
                </a:solidFill>
              </a:rPr>
              <a:t>Volume of avocados sold varies in accordance with rise/fall of average prices of avocados</a:t>
            </a:r>
            <a:endParaRPr b="1" sz="1000">
              <a:solidFill>
                <a:srgbClr val="000000"/>
              </a:solidFill>
            </a:endParaRPr>
          </a:p>
          <a:p>
            <a:pPr indent="0" lvl="0" marL="0" rtl="0" algn="l">
              <a:spcBef>
                <a:spcPts val="1600"/>
              </a:spcBef>
              <a:spcAft>
                <a:spcPts val="0"/>
              </a:spcAft>
              <a:buNone/>
            </a:pPr>
            <a:r>
              <a:rPr b="1" lang="en" sz="1200">
                <a:solidFill>
                  <a:srgbClr val="000000"/>
                </a:solidFill>
              </a:rPr>
              <a:t>Who are the main stakeholders?</a:t>
            </a:r>
            <a:endParaRPr b="1" sz="1200">
              <a:solidFill>
                <a:srgbClr val="000000"/>
              </a:solidFill>
            </a:endParaRPr>
          </a:p>
          <a:p>
            <a:pPr indent="-292100" lvl="0" marL="457200" rtl="0" algn="l">
              <a:lnSpc>
                <a:spcPct val="100000"/>
              </a:lnSpc>
              <a:spcBef>
                <a:spcPts val="1600"/>
              </a:spcBef>
              <a:spcAft>
                <a:spcPts val="0"/>
              </a:spcAft>
              <a:buClr>
                <a:srgbClr val="000000"/>
              </a:buClr>
              <a:buSzPts val="1000"/>
              <a:buChar char="●"/>
            </a:pPr>
            <a:r>
              <a:rPr lang="en" sz="1000">
                <a:solidFill>
                  <a:srgbClr val="000000"/>
                </a:solidFill>
              </a:rPr>
              <a:t>Avocado farmers and retailers at a local and commercial level will be directly impacted by these results </a:t>
            </a:r>
            <a:endParaRPr sz="1000">
              <a:solidFill>
                <a:srgbClr val="000000"/>
              </a:solidFill>
            </a:endParaRPr>
          </a:p>
          <a:p>
            <a:pPr indent="-292100" lvl="1" marL="914400" rtl="0" algn="l">
              <a:lnSpc>
                <a:spcPct val="100000"/>
              </a:lnSpc>
              <a:spcBef>
                <a:spcPts val="0"/>
              </a:spcBef>
              <a:spcAft>
                <a:spcPts val="0"/>
              </a:spcAft>
              <a:buClr>
                <a:srgbClr val="000000"/>
              </a:buClr>
              <a:buSzPts val="1000"/>
              <a:buChar char="○"/>
            </a:pPr>
            <a:r>
              <a:rPr lang="en" sz="1000">
                <a:solidFill>
                  <a:srgbClr val="000000"/>
                </a:solidFill>
              </a:rPr>
              <a:t>Can utilize these results to maximize profit potential and adopt a competitive business strategy (investing in either conventional or organic avocados)</a:t>
            </a:r>
            <a:endParaRPr sz="1000">
              <a:solidFill>
                <a:srgbClr val="000000"/>
              </a:solidFill>
            </a:endParaRPr>
          </a:p>
          <a:p>
            <a:pPr indent="0" lvl="0" marL="0" rtl="0" algn="l">
              <a:spcBef>
                <a:spcPts val="0"/>
              </a:spcBef>
              <a:spcAft>
                <a:spcPts val="0"/>
              </a:spcAft>
              <a:buNone/>
            </a:pPr>
            <a:r>
              <a:t/>
            </a:r>
            <a:endParaRPr b="1">
              <a:solidFill>
                <a:srgbClr val="000000"/>
              </a:solidFill>
            </a:endParaRPr>
          </a:p>
          <a:p>
            <a:pPr indent="0" lvl="0" marL="0" rtl="0" algn="l">
              <a:spcBef>
                <a:spcPts val="1600"/>
              </a:spcBef>
              <a:spcAft>
                <a:spcPts val="1600"/>
              </a:spcAft>
              <a:buNone/>
            </a:pPr>
            <a:r>
              <a:t/>
            </a:r>
            <a:endParaRPr>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1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Data Preparation and Understanding</a:t>
            </a:r>
            <a:endParaRPr>
              <a:solidFill>
                <a:srgbClr val="000000"/>
              </a:solidFill>
            </a:endParaRPr>
          </a:p>
        </p:txBody>
      </p:sp>
      <p:sp>
        <p:nvSpPr>
          <p:cNvPr id="291" name="Google Shape;291;p15"/>
          <p:cNvSpPr txBox="1"/>
          <p:nvPr>
            <p:ph idx="1" type="body"/>
          </p:nvPr>
        </p:nvSpPr>
        <p:spPr>
          <a:xfrm>
            <a:off x="1303800" y="1793275"/>
            <a:ext cx="7030500" cy="28509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000000"/>
              </a:buClr>
              <a:buSzPts val="1300"/>
              <a:buChar char="●"/>
            </a:pPr>
            <a:r>
              <a:rPr lang="en">
                <a:solidFill>
                  <a:srgbClr val="000000"/>
                </a:solidFill>
              </a:rPr>
              <a:t>Data taken from Hass Avocado Board</a:t>
            </a:r>
            <a:endParaRPr>
              <a:solidFill>
                <a:srgbClr val="000000"/>
              </a:solidFill>
            </a:endParaRPr>
          </a:p>
          <a:p>
            <a:pPr indent="-298450" lvl="1" marL="914400" rtl="0" algn="l">
              <a:spcBef>
                <a:spcPts val="0"/>
              </a:spcBef>
              <a:spcAft>
                <a:spcPts val="0"/>
              </a:spcAft>
              <a:buClr>
                <a:srgbClr val="000000"/>
              </a:buClr>
              <a:buSzPts val="1100"/>
              <a:buChar char="○"/>
            </a:pPr>
            <a:r>
              <a:rPr lang="en">
                <a:solidFill>
                  <a:srgbClr val="000000"/>
                </a:solidFill>
              </a:rPr>
              <a:t>“Weekly 2018 retail scan for National retail volume (units) and prie”</a:t>
            </a:r>
            <a:endParaRPr>
              <a:solidFill>
                <a:srgbClr val="000000"/>
              </a:solidFill>
            </a:endParaRPr>
          </a:p>
          <a:p>
            <a:pPr indent="-311150" lvl="0" marL="457200" rtl="0" algn="l">
              <a:spcBef>
                <a:spcPts val="0"/>
              </a:spcBef>
              <a:spcAft>
                <a:spcPts val="0"/>
              </a:spcAft>
              <a:buClr>
                <a:srgbClr val="000000"/>
              </a:buClr>
              <a:buSzPts val="1300"/>
              <a:buChar char="●"/>
            </a:pPr>
            <a:r>
              <a:rPr lang="en">
                <a:solidFill>
                  <a:srgbClr val="000000"/>
                </a:solidFill>
              </a:rPr>
              <a:t>No data preparations were done as the avocadoes data set was clean.</a:t>
            </a:r>
            <a:endParaRPr>
              <a:solidFill>
                <a:srgbClr val="000000"/>
              </a:solidFill>
            </a:endParaRPr>
          </a:p>
          <a:p>
            <a:pPr indent="-311150" lvl="0" marL="457200" rtl="0" algn="l">
              <a:spcBef>
                <a:spcPts val="0"/>
              </a:spcBef>
              <a:spcAft>
                <a:spcPts val="0"/>
              </a:spcAft>
              <a:buClr>
                <a:srgbClr val="000000"/>
              </a:buClr>
              <a:buSzPts val="1300"/>
              <a:buChar char="●"/>
            </a:pPr>
            <a:r>
              <a:rPr lang="en">
                <a:solidFill>
                  <a:srgbClr val="000000"/>
                </a:solidFill>
              </a:rPr>
              <a:t>The dataset contains 18,250 rows and 10 columns. </a:t>
            </a:r>
            <a:endParaRPr>
              <a:solidFill>
                <a:srgbClr val="000000"/>
              </a:solidFill>
            </a:endParaRPr>
          </a:p>
          <a:p>
            <a:pPr indent="-304800" lvl="0" marL="457200" rtl="0" algn="l">
              <a:lnSpc>
                <a:spcPct val="100000"/>
              </a:lnSpc>
              <a:spcBef>
                <a:spcPts val="0"/>
              </a:spcBef>
              <a:spcAft>
                <a:spcPts val="0"/>
              </a:spcAft>
              <a:buClr>
                <a:srgbClr val="000000"/>
              </a:buClr>
              <a:buSzPts val="1200"/>
              <a:buChar char="●"/>
            </a:pPr>
            <a:r>
              <a:rPr lang="en" sz="1200">
                <a:solidFill>
                  <a:srgbClr val="000000"/>
                </a:solidFill>
              </a:rPr>
              <a:t> </a:t>
            </a:r>
            <a:r>
              <a:rPr lang="en">
                <a:solidFill>
                  <a:srgbClr val="000000"/>
                </a:solidFill>
              </a:rPr>
              <a:t>The features (variables) included in the dataset include average price, type (conventional/organic), year, region, total volume (total number of avocados sold), 4046 (Total number of avocados with PLU 4046 sold), 4225 (total number of avocados with PLU 4225) and 4770 (number of avocados sold with PLU 4770). </a:t>
            </a:r>
            <a:endParaRPr>
              <a:solidFill>
                <a:srgbClr val="000000"/>
              </a:solidFill>
            </a:endParaRPr>
          </a:p>
          <a:p>
            <a:pPr indent="-298450" lvl="1" marL="914400" rtl="0" algn="l">
              <a:lnSpc>
                <a:spcPct val="100000"/>
              </a:lnSpc>
              <a:spcBef>
                <a:spcPts val="0"/>
              </a:spcBef>
              <a:spcAft>
                <a:spcPts val="0"/>
              </a:spcAft>
              <a:buClr>
                <a:srgbClr val="000000"/>
              </a:buClr>
              <a:buSzPts val="1100"/>
              <a:buChar char="○"/>
            </a:pPr>
            <a:r>
              <a:rPr lang="en">
                <a:solidFill>
                  <a:srgbClr val="000000"/>
                </a:solidFill>
              </a:rPr>
              <a:t>Target Variable - Average Price of Avocados</a:t>
            </a:r>
            <a:endParaRPr>
              <a:solidFill>
                <a:srgbClr val="000000"/>
              </a:solidFill>
            </a:endParaRPr>
          </a:p>
          <a:p>
            <a:pPr indent="-298450" lvl="1" marL="914400" rtl="0" algn="l">
              <a:lnSpc>
                <a:spcPct val="100000"/>
              </a:lnSpc>
              <a:spcBef>
                <a:spcPts val="0"/>
              </a:spcBef>
              <a:spcAft>
                <a:spcPts val="0"/>
              </a:spcAft>
              <a:buClr>
                <a:srgbClr val="000000"/>
              </a:buClr>
              <a:buSzPts val="1100"/>
              <a:buChar char="○"/>
            </a:pPr>
            <a:r>
              <a:rPr lang="en">
                <a:solidFill>
                  <a:srgbClr val="000000"/>
                </a:solidFill>
              </a:rPr>
              <a:t>Predictor Variables - Type of Avocado (Conventional/Organic), Year, Volume, Region</a:t>
            </a:r>
            <a:endParaRPr>
              <a:solidFill>
                <a:srgbClr val="000000"/>
              </a:solidFill>
            </a:endParaRPr>
          </a:p>
          <a:p>
            <a:pPr indent="-311150" lvl="0" marL="457200" rtl="0" algn="l">
              <a:lnSpc>
                <a:spcPct val="100000"/>
              </a:lnSpc>
              <a:spcBef>
                <a:spcPts val="0"/>
              </a:spcBef>
              <a:spcAft>
                <a:spcPts val="0"/>
              </a:spcAft>
              <a:buClr>
                <a:srgbClr val="000000"/>
              </a:buClr>
              <a:buSzPts val="1300"/>
              <a:buChar char="●"/>
            </a:pPr>
            <a:r>
              <a:rPr lang="en">
                <a:solidFill>
                  <a:srgbClr val="000000"/>
                </a:solidFill>
              </a:rPr>
              <a:t>EDA visualizations made on Tableau</a:t>
            </a:r>
            <a:endParaRPr>
              <a:solidFill>
                <a:srgbClr val="000000"/>
              </a:solidFill>
            </a:endParaRPr>
          </a:p>
          <a:p>
            <a:pPr indent="-298450" lvl="1" marL="914400" rtl="0" algn="l">
              <a:lnSpc>
                <a:spcPct val="100000"/>
              </a:lnSpc>
              <a:spcBef>
                <a:spcPts val="0"/>
              </a:spcBef>
              <a:spcAft>
                <a:spcPts val="0"/>
              </a:spcAft>
              <a:buClr>
                <a:srgbClr val="000000"/>
              </a:buClr>
              <a:buSzPts val="1100"/>
              <a:buChar char="○"/>
            </a:pPr>
            <a:r>
              <a:rPr lang="en">
                <a:solidFill>
                  <a:srgbClr val="000000"/>
                </a:solidFill>
              </a:rPr>
              <a:t>(see next slides)</a:t>
            </a:r>
            <a:endParaRPr>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pic>
        <p:nvPicPr>
          <p:cNvPr id="296" name="Google Shape;296;p16"/>
          <p:cNvPicPr preferRelativeResize="0"/>
          <p:nvPr/>
        </p:nvPicPr>
        <p:blipFill rotWithShape="1">
          <a:blip r:embed="rId3">
            <a:alphaModFix/>
          </a:blip>
          <a:srcRect b="6587" l="18776" r="17423" t="18382"/>
          <a:stretch/>
        </p:blipFill>
        <p:spPr>
          <a:xfrm>
            <a:off x="1150575" y="0"/>
            <a:ext cx="6916622" cy="5083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pic>
        <p:nvPicPr>
          <p:cNvPr id="301" name="Google Shape;301;p17"/>
          <p:cNvPicPr preferRelativeResize="0"/>
          <p:nvPr/>
        </p:nvPicPr>
        <p:blipFill rotWithShape="1">
          <a:blip r:embed="rId3">
            <a:alphaModFix/>
          </a:blip>
          <a:srcRect b="6127" l="19333" r="18739" t="15014"/>
          <a:stretch/>
        </p:blipFill>
        <p:spPr>
          <a:xfrm>
            <a:off x="1223650" y="0"/>
            <a:ext cx="6463102"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18"/>
          <p:cNvSpPr txBox="1"/>
          <p:nvPr>
            <p:ph type="title"/>
          </p:nvPr>
        </p:nvSpPr>
        <p:spPr>
          <a:xfrm>
            <a:off x="1188563" y="789600"/>
            <a:ext cx="7030500" cy="5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Modeling</a:t>
            </a:r>
            <a:endParaRPr>
              <a:solidFill>
                <a:srgbClr val="000000"/>
              </a:solidFill>
            </a:endParaRPr>
          </a:p>
        </p:txBody>
      </p:sp>
      <p:pic>
        <p:nvPicPr>
          <p:cNvPr id="307" name="Google Shape;307;p18"/>
          <p:cNvPicPr preferRelativeResize="0"/>
          <p:nvPr/>
        </p:nvPicPr>
        <p:blipFill>
          <a:blip r:embed="rId3">
            <a:alphaModFix/>
          </a:blip>
          <a:stretch>
            <a:fillRect/>
          </a:stretch>
        </p:blipFill>
        <p:spPr>
          <a:xfrm>
            <a:off x="1912400" y="1376000"/>
            <a:ext cx="5582825" cy="3653025"/>
          </a:xfrm>
          <a:prstGeom prst="rect">
            <a:avLst/>
          </a:prstGeom>
          <a:noFill/>
          <a:ln>
            <a:noFill/>
          </a:ln>
        </p:spPr>
      </p:pic>
      <p:sp>
        <p:nvSpPr>
          <p:cNvPr id="308" name="Google Shape;308;p18"/>
          <p:cNvSpPr txBox="1"/>
          <p:nvPr/>
        </p:nvSpPr>
        <p:spPr>
          <a:xfrm>
            <a:off x="580150" y="3565775"/>
            <a:ext cx="6006600" cy="110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00">
                <a:latin typeface="Nunito"/>
                <a:ea typeface="Nunito"/>
                <a:cs typeface="Nunito"/>
                <a:sym typeface="Nunito"/>
              </a:rPr>
              <a:t>Multiple Linear Regression Model</a:t>
            </a:r>
            <a:endParaRPr>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19"/>
          <p:cNvSpPr txBox="1"/>
          <p:nvPr>
            <p:ph type="title"/>
          </p:nvPr>
        </p:nvSpPr>
        <p:spPr>
          <a:xfrm>
            <a:off x="1188563" y="789600"/>
            <a:ext cx="7030500" cy="5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Modeling</a:t>
            </a:r>
            <a:endParaRPr>
              <a:solidFill>
                <a:srgbClr val="000000"/>
              </a:solidFill>
            </a:endParaRPr>
          </a:p>
        </p:txBody>
      </p:sp>
      <p:sp>
        <p:nvSpPr>
          <p:cNvPr id="314" name="Google Shape;314;p19"/>
          <p:cNvSpPr txBox="1"/>
          <p:nvPr/>
        </p:nvSpPr>
        <p:spPr>
          <a:xfrm>
            <a:off x="2327675" y="3565775"/>
            <a:ext cx="4259100" cy="110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Linear Regression Model</a:t>
            </a:r>
            <a:endParaRPr>
              <a:latin typeface="Nunito"/>
              <a:ea typeface="Nunito"/>
              <a:cs typeface="Nunito"/>
              <a:sym typeface="Nunito"/>
            </a:endParaRPr>
          </a:p>
        </p:txBody>
      </p:sp>
      <p:pic>
        <p:nvPicPr>
          <p:cNvPr id="315" name="Google Shape;315;p19"/>
          <p:cNvPicPr preferRelativeResize="0"/>
          <p:nvPr/>
        </p:nvPicPr>
        <p:blipFill>
          <a:blip r:embed="rId3">
            <a:alphaModFix/>
          </a:blip>
          <a:stretch>
            <a:fillRect/>
          </a:stretch>
        </p:blipFill>
        <p:spPr>
          <a:xfrm>
            <a:off x="1629891" y="1294800"/>
            <a:ext cx="5884210" cy="3848700"/>
          </a:xfrm>
          <a:prstGeom prst="rect">
            <a:avLst/>
          </a:prstGeom>
          <a:noFill/>
          <a:ln>
            <a:noFill/>
          </a:ln>
        </p:spPr>
      </p:pic>
      <p:sp>
        <p:nvSpPr>
          <p:cNvPr id="316" name="Google Shape;316;p19"/>
          <p:cNvSpPr txBox="1"/>
          <p:nvPr/>
        </p:nvSpPr>
        <p:spPr>
          <a:xfrm>
            <a:off x="1415000" y="4011500"/>
            <a:ext cx="4853400" cy="74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00">
                <a:latin typeface="Nunito"/>
                <a:ea typeface="Nunito"/>
                <a:cs typeface="Nunito"/>
                <a:sym typeface="Nunito"/>
              </a:rPr>
              <a:t>Decision Tree Modeling</a:t>
            </a:r>
            <a:endParaRPr b="1" sz="2800">
              <a:latin typeface="Nunito"/>
              <a:ea typeface="Nunito"/>
              <a:cs typeface="Nunito"/>
              <a:sym typeface="Nuni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2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Results and Evaluation</a:t>
            </a:r>
            <a:endParaRPr>
              <a:solidFill>
                <a:srgbClr val="000000"/>
              </a:solidFill>
            </a:endParaRPr>
          </a:p>
        </p:txBody>
      </p:sp>
      <p:sp>
        <p:nvSpPr>
          <p:cNvPr id="322" name="Google Shape;322;p20"/>
          <p:cNvSpPr txBox="1"/>
          <p:nvPr>
            <p:ph idx="1" type="body"/>
          </p:nvPr>
        </p:nvSpPr>
        <p:spPr>
          <a:xfrm>
            <a:off x="1303800" y="1167375"/>
            <a:ext cx="7030500" cy="35304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a:solidFill>
                  <a:srgbClr val="000000"/>
                </a:solidFill>
              </a:rPr>
              <a:t>Multiple Linear Regression Model:</a:t>
            </a:r>
            <a:endParaRPr b="1">
              <a:solidFill>
                <a:srgbClr val="000000"/>
              </a:solidFill>
            </a:endParaRPr>
          </a:p>
          <a:p>
            <a:pPr indent="-311150" lvl="0" marL="457200" rtl="0" algn="l">
              <a:lnSpc>
                <a:spcPct val="150000"/>
              </a:lnSpc>
              <a:spcBef>
                <a:spcPts val="1600"/>
              </a:spcBef>
              <a:spcAft>
                <a:spcPts val="0"/>
              </a:spcAft>
              <a:buClr>
                <a:srgbClr val="000000"/>
              </a:buClr>
              <a:buSzPts val="1300"/>
              <a:buChar char="●"/>
            </a:pPr>
            <a:r>
              <a:rPr lang="en">
                <a:solidFill>
                  <a:srgbClr val="000000"/>
                </a:solidFill>
              </a:rPr>
              <a:t>Best predictors are type and year</a:t>
            </a:r>
            <a:endParaRPr>
              <a:solidFill>
                <a:srgbClr val="000000"/>
              </a:solidFill>
            </a:endParaRPr>
          </a:p>
          <a:p>
            <a:pPr indent="-311150" lvl="0" marL="457200" rtl="0" algn="l">
              <a:lnSpc>
                <a:spcPct val="150000"/>
              </a:lnSpc>
              <a:spcBef>
                <a:spcPts val="0"/>
              </a:spcBef>
              <a:spcAft>
                <a:spcPts val="0"/>
              </a:spcAft>
              <a:buClr>
                <a:srgbClr val="000000"/>
              </a:buClr>
              <a:buSzPts val="1300"/>
              <a:buChar char="●"/>
            </a:pPr>
            <a:r>
              <a:rPr lang="en">
                <a:solidFill>
                  <a:srgbClr val="000000"/>
                </a:solidFill>
              </a:rPr>
              <a:t>P-values were both 0</a:t>
            </a:r>
            <a:endParaRPr>
              <a:solidFill>
                <a:srgbClr val="000000"/>
              </a:solidFill>
            </a:endParaRPr>
          </a:p>
          <a:p>
            <a:pPr indent="-311150" lvl="0" marL="457200" rtl="0" algn="l">
              <a:lnSpc>
                <a:spcPct val="150000"/>
              </a:lnSpc>
              <a:spcBef>
                <a:spcPts val="0"/>
              </a:spcBef>
              <a:spcAft>
                <a:spcPts val="0"/>
              </a:spcAft>
              <a:buClr>
                <a:srgbClr val="000000"/>
              </a:buClr>
              <a:buSzPts val="1300"/>
              <a:buChar char="●"/>
            </a:pPr>
            <a:r>
              <a:rPr lang="en">
                <a:solidFill>
                  <a:srgbClr val="000000"/>
                </a:solidFill>
              </a:rPr>
              <a:t>Coefficient of year = 0.041</a:t>
            </a:r>
            <a:endParaRPr>
              <a:solidFill>
                <a:srgbClr val="000000"/>
              </a:solidFill>
            </a:endParaRPr>
          </a:p>
          <a:p>
            <a:pPr indent="-311150" lvl="0" marL="457200" rtl="0" algn="l">
              <a:lnSpc>
                <a:spcPct val="150000"/>
              </a:lnSpc>
              <a:spcBef>
                <a:spcPts val="0"/>
              </a:spcBef>
              <a:spcAft>
                <a:spcPts val="0"/>
              </a:spcAft>
              <a:buClr>
                <a:srgbClr val="000000"/>
              </a:buClr>
              <a:buSzPts val="1300"/>
              <a:buChar char="●"/>
            </a:pPr>
            <a:r>
              <a:rPr lang="en">
                <a:solidFill>
                  <a:srgbClr val="000000"/>
                </a:solidFill>
              </a:rPr>
              <a:t>Coefficient of conventional avocado = -0.249</a:t>
            </a:r>
            <a:endParaRPr>
              <a:solidFill>
                <a:srgbClr val="000000"/>
              </a:solidFill>
            </a:endParaRPr>
          </a:p>
          <a:p>
            <a:pPr indent="-311150" lvl="0" marL="457200" rtl="0" algn="l">
              <a:lnSpc>
                <a:spcPct val="150000"/>
              </a:lnSpc>
              <a:spcBef>
                <a:spcPts val="0"/>
              </a:spcBef>
              <a:spcAft>
                <a:spcPts val="0"/>
              </a:spcAft>
              <a:buClr>
                <a:srgbClr val="000000"/>
              </a:buClr>
              <a:buSzPts val="1300"/>
              <a:buChar char="●"/>
            </a:pPr>
            <a:r>
              <a:rPr lang="en">
                <a:solidFill>
                  <a:srgbClr val="000000"/>
                </a:solidFill>
              </a:rPr>
              <a:t>Coefficient of organic avocado = 0.249</a:t>
            </a:r>
            <a:endParaRPr>
              <a:solidFill>
                <a:srgbClr val="000000"/>
              </a:solidFill>
            </a:endParaRPr>
          </a:p>
          <a:p>
            <a:pPr indent="0" lvl="0" marL="0" rtl="0" algn="l">
              <a:lnSpc>
                <a:spcPct val="150000"/>
              </a:lnSpc>
              <a:spcBef>
                <a:spcPts val="1600"/>
              </a:spcBef>
              <a:spcAft>
                <a:spcPts val="0"/>
              </a:spcAft>
              <a:buNone/>
            </a:pPr>
            <a:r>
              <a:rPr b="1" lang="en">
                <a:solidFill>
                  <a:srgbClr val="000000"/>
                </a:solidFill>
              </a:rPr>
              <a:t>Decision Tree Model:</a:t>
            </a:r>
            <a:endParaRPr b="1">
              <a:solidFill>
                <a:srgbClr val="000000"/>
              </a:solidFill>
            </a:endParaRPr>
          </a:p>
          <a:p>
            <a:pPr indent="-311150" lvl="0" marL="457200" rtl="0" algn="l">
              <a:lnSpc>
                <a:spcPct val="150000"/>
              </a:lnSpc>
              <a:spcBef>
                <a:spcPts val="1600"/>
              </a:spcBef>
              <a:spcAft>
                <a:spcPts val="0"/>
              </a:spcAft>
              <a:buClr>
                <a:srgbClr val="000000"/>
              </a:buClr>
              <a:buSzPts val="1300"/>
              <a:buChar char="●"/>
            </a:pPr>
            <a:r>
              <a:rPr lang="en">
                <a:solidFill>
                  <a:srgbClr val="000000"/>
                </a:solidFill>
              </a:rPr>
              <a:t>Accuracy of 80.76% with high percentage in recall and precision</a:t>
            </a:r>
            <a:endParaRPr>
              <a:solidFill>
                <a:srgbClr val="000000"/>
              </a:solidFill>
            </a:endParaRPr>
          </a:p>
          <a:p>
            <a:pPr indent="-311150" lvl="0" marL="457200" rtl="0" algn="l">
              <a:lnSpc>
                <a:spcPct val="150000"/>
              </a:lnSpc>
              <a:spcBef>
                <a:spcPts val="0"/>
              </a:spcBef>
              <a:spcAft>
                <a:spcPts val="0"/>
              </a:spcAft>
              <a:buClr>
                <a:srgbClr val="000000"/>
              </a:buClr>
              <a:buSzPts val="1300"/>
              <a:buChar char="●"/>
            </a:pPr>
            <a:r>
              <a:rPr lang="en">
                <a:solidFill>
                  <a:srgbClr val="000000"/>
                </a:solidFill>
              </a:rPr>
              <a:t>Most organic avocados were priced higher</a:t>
            </a:r>
            <a:endParaRPr>
              <a:solidFill>
                <a:srgbClr val="000000"/>
              </a:solidFill>
            </a:endParaRPr>
          </a:p>
          <a:p>
            <a:pPr indent="-311150" lvl="0" marL="457200" rtl="0" algn="l">
              <a:lnSpc>
                <a:spcPct val="150000"/>
              </a:lnSpc>
              <a:spcBef>
                <a:spcPts val="0"/>
              </a:spcBef>
              <a:spcAft>
                <a:spcPts val="0"/>
              </a:spcAft>
              <a:buClr>
                <a:srgbClr val="000000"/>
              </a:buClr>
              <a:buSzPts val="1300"/>
              <a:buChar char="●"/>
            </a:pPr>
            <a:r>
              <a:rPr lang="en">
                <a:solidFill>
                  <a:srgbClr val="000000"/>
                </a:solidFill>
              </a:rPr>
              <a:t>Very rare situations organic and conventional avocados were equally priced</a:t>
            </a:r>
            <a:endParaRPr>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21"/>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and Evaluation</a:t>
            </a:r>
            <a:endParaRPr/>
          </a:p>
        </p:txBody>
      </p:sp>
      <p:sp>
        <p:nvSpPr>
          <p:cNvPr id="328" name="Google Shape;328;p21"/>
          <p:cNvSpPr txBox="1"/>
          <p:nvPr>
            <p:ph idx="1" type="body"/>
          </p:nvPr>
        </p:nvSpPr>
        <p:spPr>
          <a:xfrm>
            <a:off x="1303800" y="1351325"/>
            <a:ext cx="7030500" cy="353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000000"/>
                </a:solidFill>
              </a:rPr>
              <a:t>Comparison: </a:t>
            </a:r>
            <a:endParaRPr b="1">
              <a:solidFill>
                <a:srgbClr val="000000"/>
              </a:solidFill>
            </a:endParaRPr>
          </a:p>
          <a:p>
            <a:pPr indent="-311150" lvl="0" marL="457200" rtl="0" algn="l">
              <a:lnSpc>
                <a:spcPct val="200000"/>
              </a:lnSpc>
              <a:spcBef>
                <a:spcPts val="1600"/>
              </a:spcBef>
              <a:spcAft>
                <a:spcPts val="0"/>
              </a:spcAft>
              <a:buClr>
                <a:srgbClr val="000000"/>
              </a:buClr>
              <a:buSzPts val="1300"/>
              <a:buChar char="●"/>
            </a:pPr>
            <a:r>
              <a:rPr lang="en">
                <a:solidFill>
                  <a:srgbClr val="000000"/>
                </a:solidFill>
              </a:rPr>
              <a:t>Multiple linear regression would be more suitable to predict average price of avocados.</a:t>
            </a:r>
            <a:endParaRPr>
              <a:solidFill>
                <a:srgbClr val="000000"/>
              </a:solidFill>
            </a:endParaRPr>
          </a:p>
          <a:p>
            <a:pPr indent="-311150" lvl="0" marL="457200" rtl="0" algn="l">
              <a:lnSpc>
                <a:spcPct val="200000"/>
              </a:lnSpc>
              <a:spcBef>
                <a:spcPts val="0"/>
              </a:spcBef>
              <a:spcAft>
                <a:spcPts val="0"/>
              </a:spcAft>
              <a:buClr>
                <a:srgbClr val="000000"/>
              </a:buClr>
              <a:buSzPts val="1300"/>
              <a:buChar char="●"/>
            </a:pPr>
            <a:r>
              <a:rPr lang="en">
                <a:solidFill>
                  <a:srgbClr val="000000"/>
                </a:solidFill>
              </a:rPr>
              <a:t>Decision tree model is suitable as a support to the variable type and year. </a:t>
            </a:r>
            <a:endParaRPr>
              <a:solidFill>
                <a:srgbClr val="000000"/>
              </a:solidFill>
            </a:endParaRPr>
          </a:p>
          <a:p>
            <a:pPr indent="-311150" lvl="0" marL="457200" rtl="0" algn="l">
              <a:lnSpc>
                <a:spcPct val="200000"/>
              </a:lnSpc>
              <a:spcBef>
                <a:spcPts val="0"/>
              </a:spcBef>
              <a:spcAft>
                <a:spcPts val="0"/>
              </a:spcAft>
              <a:buClr>
                <a:srgbClr val="000000"/>
              </a:buClr>
              <a:buSzPts val="1300"/>
              <a:buChar char="●"/>
            </a:pPr>
            <a:r>
              <a:rPr lang="en">
                <a:solidFill>
                  <a:srgbClr val="000000"/>
                </a:solidFill>
              </a:rPr>
              <a:t>The decision tree showed the ratio of conventional to organic amount and the prices they are priced at in each year. </a:t>
            </a:r>
            <a:endParaRPr>
              <a:solidFill>
                <a:srgbClr val="000000"/>
              </a:solidFill>
            </a:endParaRPr>
          </a:p>
          <a:p>
            <a:pPr indent="-311150" lvl="0" marL="457200" rtl="0" algn="l">
              <a:lnSpc>
                <a:spcPct val="200000"/>
              </a:lnSpc>
              <a:spcBef>
                <a:spcPts val="0"/>
              </a:spcBef>
              <a:spcAft>
                <a:spcPts val="0"/>
              </a:spcAft>
              <a:buClr>
                <a:srgbClr val="000000"/>
              </a:buClr>
              <a:buSzPts val="1300"/>
              <a:buChar char="●"/>
            </a:pPr>
            <a:r>
              <a:rPr lang="en">
                <a:solidFill>
                  <a:srgbClr val="000000"/>
                </a:solidFill>
              </a:rPr>
              <a:t>Decision tree helps to predict the type of avocado to plant. </a:t>
            </a:r>
            <a:endParaRPr>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